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0" r:id="rId2"/>
    <p:sldId id="261" r:id="rId3"/>
    <p:sldId id="328" r:id="rId4"/>
    <p:sldId id="262" r:id="rId5"/>
    <p:sldId id="265" r:id="rId6"/>
    <p:sldId id="268" r:id="rId7"/>
    <p:sldId id="266" r:id="rId8"/>
    <p:sldId id="267" r:id="rId9"/>
    <p:sldId id="263" r:id="rId10"/>
    <p:sldId id="264" r:id="rId11"/>
    <p:sldId id="269" r:id="rId12"/>
    <p:sldId id="270" r:id="rId13"/>
    <p:sldId id="271" r:id="rId14"/>
    <p:sldId id="272" r:id="rId15"/>
    <p:sldId id="273" r:id="rId16"/>
    <p:sldId id="274" r:id="rId17"/>
    <p:sldId id="330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13" r:id="rId52"/>
    <p:sldId id="308" r:id="rId53"/>
    <p:sldId id="309" r:id="rId54"/>
    <p:sldId id="311" r:id="rId55"/>
    <p:sldId id="310" r:id="rId56"/>
    <p:sldId id="312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9" r:id="rId71"/>
    <p:sldId id="327" r:id="rId7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23" charset="0"/>
        <a:ea typeface="ＭＳ Ｐゴシック" pitchFamily="-123" charset="-128"/>
        <a:cs typeface="ＭＳ Ｐゴシック" pitchFamily="-12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A49"/>
    <a:srgbClr val="CBCB00"/>
    <a:srgbClr val="A4A400"/>
    <a:srgbClr val="DD7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6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232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33B39E-798D-4044-8A71-ABEA8E6518A1}" type="datetimeFigureOut">
              <a:rPr lang="en-US"/>
              <a:pPr>
                <a:defRPr/>
              </a:pPr>
              <a:t>5/9/13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A35205-CF05-4F00-9F69-50382F012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1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720BC7-7E9B-401B-A72A-308E53E02EA2}" type="datetimeFigureOut">
              <a:rPr lang="en-US"/>
              <a:pPr>
                <a:defRPr/>
              </a:pPr>
              <a:t>5/9/13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1A24F70-FB2A-485A-B661-89BAEFEF0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72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ＭＳ Ｐゴシック" pitchFamily="-12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2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8737" y="3011714"/>
            <a:ext cx="5242063" cy="1084036"/>
          </a:xfr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8737" y="4368800"/>
            <a:ext cx="5242063" cy="1219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98875" y="6240463"/>
            <a:ext cx="5241925" cy="365125"/>
          </a:xfrm>
        </p:spPr>
        <p:txBody>
          <a:bodyPr/>
          <a:lstStyle>
            <a:lvl1pPr>
              <a:defRPr sz="1100">
                <a:latin typeface="+mn-lt"/>
                <a:cs typeface="Calibri"/>
              </a:defRPr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26785" y="1016000"/>
            <a:ext cx="8636001" cy="512072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84" y="3510643"/>
            <a:ext cx="8690429" cy="1362075"/>
          </a:xfrm>
        </p:spPr>
        <p:txBody>
          <a:bodyPr>
            <a:noAutofit/>
          </a:bodyPr>
          <a:lstStyle>
            <a:lvl1pPr algn="l">
              <a:defRPr sz="26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85" y="5107215"/>
            <a:ext cx="8690429" cy="762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  <a:cs typeface="Calibri"/>
              </a:defRPr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786" y="1006929"/>
            <a:ext cx="4197112" cy="51192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6929"/>
            <a:ext cx="4214586" cy="51192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86" y="273050"/>
            <a:ext cx="3238727" cy="1162050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273050"/>
            <a:ext cx="5396593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86" y="1435100"/>
            <a:ext cx="3238728" cy="46910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89" y="4800600"/>
            <a:ext cx="872716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189" y="254000"/>
            <a:ext cx="8727166" cy="4363357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189" y="5367338"/>
            <a:ext cx="872716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&lt;</a:t>
            </a:r>
            <a:r>
              <a:rPr lang="en-US" err="1"/>
              <a:t>address@genome.wustl.edu</a:t>
            </a:r>
            <a:r>
              <a:rPr lang="en-US"/>
              <a:t>&gt;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7013" y="111125"/>
            <a:ext cx="863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7013" y="1016000"/>
            <a:ext cx="8636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013" y="6356350"/>
            <a:ext cx="8118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en-US"/>
              <a:t>Presenter &lt;address@genome.wustl.edu&gt;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9" r:id="rId3"/>
    <p:sldLayoutId id="2147483656" r:id="rId4"/>
    <p:sldLayoutId id="2147483655" r:id="rId5"/>
    <p:sldLayoutId id="2147483660" r:id="rId6"/>
    <p:sldLayoutId id="2147483661" r:id="rId7"/>
    <p:sldLayoutId id="2147483662" r:id="rId8"/>
    <p:sldLayoutId id="2147483654" r:id="rId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3F3F3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F3F31"/>
          </a:solidFill>
          <a:latin typeface="Trebuchet MS" pitchFamily="-123" charset="0"/>
          <a:ea typeface="ＭＳ Ｐゴシック" pitchFamily="-123" charset="-128"/>
          <a:cs typeface="ＭＳ Ｐゴシック" pitchFamily="-12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F3F31"/>
          </a:solidFill>
          <a:latin typeface="Trebuchet MS" pitchFamily="-123" charset="0"/>
          <a:ea typeface="ＭＳ Ｐゴシック" pitchFamily="-123" charset="-128"/>
          <a:cs typeface="ＭＳ Ｐゴシック" pitchFamily="-12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F3F31"/>
          </a:solidFill>
          <a:latin typeface="Trebuchet MS" pitchFamily="-123" charset="0"/>
          <a:ea typeface="ＭＳ Ｐゴシック" pitchFamily="-123" charset="-128"/>
          <a:cs typeface="ＭＳ Ｐゴシック" pitchFamily="-12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F3F31"/>
          </a:solidFill>
          <a:latin typeface="Trebuchet MS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3F3F31"/>
          </a:solidFill>
          <a:latin typeface="Trebuchet MS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3F3F31"/>
          </a:solidFill>
          <a:latin typeface="Trebuchet MS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3F3F31"/>
          </a:solidFill>
          <a:latin typeface="Trebuchet MS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3F3F31"/>
          </a:solidFill>
          <a:latin typeface="Trebuchet MS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7CBE30"/>
        </a:buClr>
        <a:buFont typeface="Arial" pitchFamily="-123" charset="0"/>
        <a:buChar char="•"/>
        <a:defRPr sz="2400" kern="1200">
          <a:solidFill>
            <a:srgbClr val="3F3F3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7CBE30"/>
        </a:buClr>
        <a:buFont typeface="Arial" pitchFamily="-123" charset="0"/>
        <a:buChar char="•"/>
        <a:defRPr sz="2000" kern="1200">
          <a:solidFill>
            <a:srgbClr val="3F3F31"/>
          </a:solidFill>
          <a:latin typeface="+mn-lt"/>
          <a:ea typeface="ＭＳ Ｐゴシック" pitchFamily="-123" charset="-128"/>
          <a:cs typeface="ＭＳ Ｐゴシック" pitchFamily="-123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CBE30"/>
        </a:buClr>
        <a:buFont typeface="Arial" pitchFamily="-123" charset="0"/>
        <a:buChar char="•"/>
        <a:defRPr sz="2000" kern="1200">
          <a:solidFill>
            <a:srgbClr val="3F3F31"/>
          </a:solidFill>
          <a:latin typeface="+mn-lt"/>
          <a:ea typeface="ＭＳ Ｐゴシック" pitchFamily="-123" charset="-128"/>
          <a:cs typeface="ＭＳ Ｐゴシック" pitchFamily="-12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CBE30"/>
        </a:buClr>
        <a:buFont typeface="Arial" pitchFamily="-123" charset="0"/>
        <a:buChar char="•"/>
        <a:defRPr sz="2000" kern="1200">
          <a:solidFill>
            <a:srgbClr val="3F3F31"/>
          </a:solidFill>
          <a:latin typeface="+mn-lt"/>
          <a:ea typeface="ＭＳ Ｐゴシック" pitchFamily="-123" charset="-128"/>
          <a:cs typeface="ＭＳ Ｐゴシック" pitchFamily="-12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7CBE30"/>
        </a:buClr>
        <a:buFont typeface="Arial" pitchFamily="-123" charset="0"/>
        <a:buChar char="•"/>
        <a:defRPr sz="2000" kern="1200">
          <a:solidFill>
            <a:srgbClr val="3F3F31"/>
          </a:solidFill>
          <a:latin typeface="+mn-lt"/>
          <a:ea typeface="ＭＳ Ｐゴシック" pitchFamily="-123" charset="-128"/>
          <a:cs typeface="ＭＳ Ｐゴシック" pitchFamily="-12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jpg"/><Relationship Id="rId10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100" dirty="0" err="1">
                <a:solidFill>
                  <a:schemeClr val="accent5">
                    <a:lumMod val="50000"/>
                  </a:schemeClr>
                </a:solidFill>
                <a:cs typeface="ＭＳ Ｐゴシック" pitchFamily="-123" charset="-128"/>
              </a:rPr>
              <a:t>Nematode.net</a:t>
            </a:r>
            <a:r>
              <a:rPr lang="en-US" dirty="0">
                <a:solidFill>
                  <a:srgbClr val="3F3F31"/>
                </a:solidFill>
                <a:cs typeface="ＭＳ Ｐゴシック" pitchFamily="-123" charset="-128"/>
              </a:rPr>
              <a:t>: A Community Resource for </a:t>
            </a:r>
            <a:r>
              <a:rPr lang="en-US" dirty="0" err="1">
                <a:solidFill>
                  <a:srgbClr val="3F3F31"/>
                </a:solidFill>
                <a:cs typeface="ＭＳ Ｐゴシック" pitchFamily="-123" charset="-128"/>
              </a:rPr>
              <a:t>Nematologists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58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Home Menu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HomeMen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965200"/>
            <a:ext cx="7112000" cy="4316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Frame 9"/>
          <p:cNvSpPr/>
          <p:nvPr/>
        </p:nvSpPr>
        <p:spPr>
          <a:xfrm>
            <a:off x="2306320" y="1409700"/>
            <a:ext cx="1344414" cy="2057400"/>
          </a:xfrm>
          <a:prstGeom prst="frame">
            <a:avLst>
              <a:gd name="adj1" fmla="val 463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4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Species Hub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9" name="Picture 8" descr="DataNavigation_SpeciesHub_Bm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838199"/>
            <a:ext cx="3365500" cy="57905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888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NemaGene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Cluster Search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71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11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aGe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914401"/>
            <a:ext cx="7950200" cy="5457596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548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11125"/>
            <a:ext cx="8916987" cy="571500"/>
          </a:xfrm>
        </p:spPr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err="1" smtClean="0">
                <a:solidFill>
                  <a:srgbClr val="497B00"/>
                </a:solidFill>
              </a:rPr>
              <a:t>NemaGene</a:t>
            </a:r>
            <a:r>
              <a:rPr lang="en-US" dirty="0" smtClean="0">
                <a:solidFill>
                  <a:srgbClr val="497B00"/>
                </a:solidFill>
              </a:rPr>
              <a:t> Cluster Search Interface</a:t>
            </a:r>
            <a:endParaRPr lang="en-US" dirty="0">
              <a:solidFill>
                <a:srgbClr val="497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9" name="Picture 8" descr="SiteOverview_NemaGeneInterface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862970"/>
            <a:ext cx="3632200" cy="5733588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251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smtClean="0">
                <a:solidFill>
                  <a:srgbClr val="497B00"/>
                </a:solidFill>
              </a:rPr>
              <a:t>Querying </a:t>
            </a:r>
            <a:r>
              <a:rPr lang="en-US" dirty="0" err="1" smtClean="0">
                <a:solidFill>
                  <a:srgbClr val="497B00"/>
                </a:solidFill>
              </a:rPr>
              <a:t>NemaGene</a:t>
            </a:r>
            <a:r>
              <a:rPr lang="en-US" dirty="0" smtClean="0">
                <a:solidFill>
                  <a:srgbClr val="497B00"/>
                </a:solidFill>
              </a:rPr>
              <a:t> Clusters</a:t>
            </a:r>
            <a:endParaRPr lang="en-US" dirty="0">
              <a:solidFill>
                <a:srgbClr val="497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GeneCluster_QUE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3" y="896218"/>
            <a:ext cx="2697780" cy="1070919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5" descr="SiteOverview_NemaGeneCluster_Cluster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2204624"/>
            <a:ext cx="3701534" cy="4073755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7" name="Picture 6" descr="SiteOverview_NemaGeneCluster_SearchResul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3" y="1244600"/>
            <a:ext cx="3822700" cy="3363976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10800000" flipH="1">
            <a:off x="176213" y="2204624"/>
            <a:ext cx="584200" cy="822960"/>
          </a:xfrm>
          <a:prstGeom prst="bentArrow">
            <a:avLst>
              <a:gd name="adj1" fmla="val 6481"/>
              <a:gd name="adj2" fmla="val 10340"/>
              <a:gd name="adj3" fmla="val 25000"/>
              <a:gd name="adj4" fmla="val 75000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rgbClr val="497B00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5400000" flipH="1">
            <a:off x="4875213" y="4757324"/>
            <a:ext cx="584200" cy="822960"/>
          </a:xfrm>
          <a:prstGeom prst="bentArrow">
            <a:avLst>
              <a:gd name="adj1" fmla="val 6481"/>
              <a:gd name="adj2" fmla="val 10340"/>
              <a:gd name="adj3" fmla="val 25000"/>
              <a:gd name="adj4" fmla="val 75000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35893" y="743818"/>
            <a:ext cx="81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97B00"/>
                </a:solidFill>
              </a:rPr>
              <a:t>Enter</a:t>
            </a:r>
          </a:p>
          <a:p>
            <a:r>
              <a:rPr lang="en-US" sz="1800" dirty="0" smtClean="0">
                <a:solidFill>
                  <a:srgbClr val="497B00"/>
                </a:solidFill>
              </a:rPr>
              <a:t>Query</a:t>
            </a:r>
            <a:endParaRPr lang="en-US" sz="1800" dirty="0">
              <a:solidFill>
                <a:srgbClr val="497B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0038" y="5887134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97B00"/>
                </a:solidFill>
              </a:rPr>
              <a:t>Select Cluster</a:t>
            </a:r>
          </a:p>
          <a:p>
            <a:r>
              <a:rPr lang="en-US" sz="1800" dirty="0" smtClean="0">
                <a:solidFill>
                  <a:srgbClr val="497B00"/>
                </a:solidFill>
              </a:rPr>
              <a:t>or </a:t>
            </a:r>
            <a:r>
              <a:rPr lang="en-US" sz="1800" dirty="0" err="1" smtClean="0">
                <a:solidFill>
                  <a:srgbClr val="497B00"/>
                </a:solidFill>
              </a:rPr>
              <a:t>Contig</a:t>
            </a:r>
            <a:r>
              <a:rPr lang="en-US" sz="1800" dirty="0" smtClean="0">
                <a:solidFill>
                  <a:srgbClr val="497B00"/>
                </a:solidFill>
              </a:rPr>
              <a:t> to view</a:t>
            </a:r>
            <a:endParaRPr lang="en-US" sz="1800" dirty="0">
              <a:solidFill>
                <a:srgbClr val="497B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7621" y="4583176"/>
            <a:ext cx="1339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97B00"/>
                </a:solidFill>
              </a:rPr>
              <a:t>Information</a:t>
            </a:r>
          </a:p>
          <a:p>
            <a:r>
              <a:rPr lang="en-US" sz="1800" dirty="0" smtClean="0">
                <a:solidFill>
                  <a:srgbClr val="497B00"/>
                </a:solidFill>
              </a:rPr>
              <a:t>Display</a:t>
            </a:r>
            <a:endParaRPr lang="en-US" sz="1800" dirty="0">
              <a:solidFill>
                <a:srgbClr val="497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0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err="1" smtClean="0">
                <a:solidFill>
                  <a:srgbClr val="156986"/>
                </a:solidFill>
              </a:rPr>
              <a:t>NemaGene</a:t>
            </a:r>
            <a:r>
              <a:rPr lang="en-US" dirty="0" smtClean="0">
                <a:solidFill>
                  <a:srgbClr val="156986"/>
                </a:solidFill>
              </a:rPr>
              <a:t> Gene Table</a:t>
            </a:r>
            <a:endParaRPr lang="en-US" dirty="0">
              <a:solidFill>
                <a:srgbClr val="15698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GeneGeneTa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371600"/>
            <a:ext cx="8863013" cy="360094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526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err="1" smtClean="0">
                <a:solidFill>
                  <a:srgbClr val="156986"/>
                </a:solidFill>
              </a:rPr>
              <a:t>NemaGene</a:t>
            </a:r>
            <a:r>
              <a:rPr lang="en-US" dirty="0" smtClean="0">
                <a:solidFill>
                  <a:srgbClr val="156986"/>
                </a:solidFill>
              </a:rPr>
              <a:t> Gene Table Data</a:t>
            </a:r>
            <a:endParaRPr lang="en-US" dirty="0">
              <a:solidFill>
                <a:srgbClr val="15698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GeneGeneTable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54" y="852978"/>
            <a:ext cx="7196946" cy="567848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59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err="1" smtClean="0">
                <a:solidFill>
                  <a:srgbClr val="156986"/>
                </a:solidFill>
              </a:rPr>
              <a:t>NemaGene</a:t>
            </a:r>
            <a:r>
              <a:rPr lang="en-US" dirty="0" smtClean="0">
                <a:solidFill>
                  <a:srgbClr val="156986"/>
                </a:solidFill>
              </a:rPr>
              <a:t> Gene Table Legend</a:t>
            </a:r>
            <a:endParaRPr lang="en-US" dirty="0">
              <a:solidFill>
                <a:srgbClr val="15698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aGeneTableLeg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863600"/>
            <a:ext cx="7912100" cy="574015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56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err="1" smtClean="0">
                <a:solidFill>
                  <a:srgbClr val="156986"/>
                </a:solidFill>
              </a:rPr>
              <a:t>NemaGene</a:t>
            </a:r>
            <a:r>
              <a:rPr lang="en-US" dirty="0" smtClean="0">
                <a:solidFill>
                  <a:srgbClr val="156986"/>
                </a:solidFill>
              </a:rPr>
              <a:t> Gene Table Display</a:t>
            </a:r>
            <a:endParaRPr lang="en-US" dirty="0">
              <a:solidFill>
                <a:srgbClr val="15698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GeneGeneTable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" y="1346200"/>
            <a:ext cx="3042152" cy="2400300"/>
          </a:xfrm>
          <a:prstGeom prst="rect">
            <a:avLst/>
          </a:prstGeom>
        </p:spPr>
      </p:pic>
      <p:pic>
        <p:nvPicPr>
          <p:cNvPr id="6" name="Picture 5" descr="SiteOverview_NemaGeneGeneTableDat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08" y="1346200"/>
            <a:ext cx="3049892" cy="2406407"/>
          </a:xfrm>
          <a:prstGeom prst="rect">
            <a:avLst/>
          </a:prstGeom>
        </p:spPr>
      </p:pic>
      <p:pic>
        <p:nvPicPr>
          <p:cNvPr id="7" name="Picture 6" descr="SiteOverview_NemaGeneGeneTableData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48" y="1352307"/>
            <a:ext cx="3042152" cy="2400300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16656" y="1346200"/>
            <a:ext cx="9127344" cy="2400300"/>
          </a:xfrm>
          <a:prstGeom prst="frame">
            <a:avLst>
              <a:gd name="adj1" fmla="val 0"/>
            </a:avLst>
          </a:prstGeom>
          <a:solidFill>
            <a:schemeClr val="accent5">
              <a:lumMod val="5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677056" y="3937000"/>
            <a:ext cx="7831944" cy="167132"/>
          </a:xfrm>
          <a:prstGeom prst="leftRightArrow">
            <a:avLst>
              <a:gd name="adj1" fmla="val 18553"/>
              <a:gd name="adj2" fmla="val 6310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94000" y="4158734"/>
            <a:ext cx="366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156986"/>
                </a:solidFill>
              </a:rPr>
              <a:t>Data spans roughly 3 page widths</a:t>
            </a:r>
            <a:endParaRPr lang="en-US" sz="1800" dirty="0">
              <a:solidFill>
                <a:srgbClr val="1569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9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NemaPath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Pa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901700"/>
            <a:ext cx="6502399" cy="57717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658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0223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7013" y="850899"/>
            <a:ext cx="8636001" cy="6007101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Nematode.net</a:t>
            </a:r>
            <a:r>
              <a:rPr lang="en-US" sz="2800" b="1" dirty="0" smtClean="0">
                <a:solidFill>
                  <a:srgbClr val="26261E"/>
                </a:solidFill>
              </a:rPr>
              <a:t> </a:t>
            </a:r>
            <a:r>
              <a:rPr lang="en-US" sz="2800" dirty="0" smtClean="0">
                <a:solidFill>
                  <a:srgbClr val="26261E"/>
                </a:solidFill>
              </a:rPr>
              <a:t>origins in 2000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Community resource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Transcript data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Protein families (</a:t>
            </a:r>
            <a:r>
              <a:rPr lang="en-US" dirty="0" err="1" smtClean="0">
                <a:solidFill>
                  <a:schemeClr val="tx1"/>
                </a:solidFill>
              </a:rPr>
              <a:t>NemFams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Comparative genomics tools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Expression data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Nematode genomes</a:t>
            </a:r>
          </a:p>
          <a:p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rowth over the years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Volume of data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Types of data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Sanger ESTs, 454 </a:t>
            </a:r>
            <a:r>
              <a:rPr lang="en-US" dirty="0" err="1" smtClean="0">
                <a:solidFill>
                  <a:schemeClr val="tx1"/>
                </a:solidFill>
              </a:rPr>
              <a:t>cDNA</a:t>
            </a:r>
            <a:r>
              <a:rPr lang="en-US" dirty="0" smtClean="0">
                <a:solidFill>
                  <a:schemeClr val="tx1"/>
                </a:solidFill>
              </a:rPr>
              <a:t>, CDS from complete genomes, </a:t>
            </a:r>
            <a:r>
              <a:rPr lang="en-US" dirty="0" err="1" smtClean="0">
                <a:solidFill>
                  <a:schemeClr val="tx1"/>
                </a:solidFill>
              </a:rPr>
              <a:t>Illumina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RNAseq</a:t>
            </a:r>
            <a:r>
              <a:rPr lang="en-US" dirty="0" smtClean="0">
                <a:solidFill>
                  <a:schemeClr val="tx1"/>
                </a:solidFill>
              </a:rPr>
              <a:t> (coming soon)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Breadth of analysis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Drug </a:t>
            </a:r>
            <a:r>
              <a:rPr lang="en-US" dirty="0" err="1" smtClean="0">
                <a:solidFill>
                  <a:schemeClr val="tx1"/>
                </a:solidFill>
              </a:rPr>
              <a:t>targeting,Comparative</a:t>
            </a:r>
            <a:r>
              <a:rPr lang="en-US" dirty="0" smtClean="0">
                <a:solidFill>
                  <a:schemeClr val="tx1"/>
                </a:solidFill>
              </a:rPr>
              <a:t> pathway analysis, Stage-specific expression data &amp; more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Follow us on Twitter @</a:t>
            </a:r>
            <a:r>
              <a:rPr lang="en-US" dirty="0" err="1" smtClean="0">
                <a:solidFill>
                  <a:schemeClr val="tx1"/>
                </a:solidFill>
              </a:rPr>
              <a:t>nematodenet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1140" y="2889885"/>
            <a:ext cx="4061460" cy="15100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879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</a:t>
            </a:r>
            <a:r>
              <a:rPr lang="en-US" dirty="0" err="1" smtClean="0">
                <a:solidFill>
                  <a:srgbClr val="6D000C"/>
                </a:solidFill>
              </a:rPr>
              <a:t>NemaPath</a:t>
            </a:r>
            <a:r>
              <a:rPr lang="en-US" dirty="0" smtClean="0">
                <a:solidFill>
                  <a:srgbClr val="6D000C"/>
                </a:solidFill>
              </a:rPr>
              <a:t> View Selection</a:t>
            </a:r>
            <a:endParaRPr lang="en-US" dirty="0">
              <a:solidFill>
                <a:srgbClr val="6D000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Path_ViewSel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1193800"/>
            <a:ext cx="8521700" cy="177241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725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261E"/>
                </a:solidFill>
              </a:rPr>
              <a:t>Site Overview: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NemaPath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Species Comparisons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PathSpeciesComparis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882848"/>
            <a:ext cx="3907803" cy="56673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677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6261E"/>
                </a:solidFill>
              </a:rPr>
              <a:t>Site Overview: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NemaPath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Species Cutoff Selection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21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PathCutof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886022"/>
            <a:ext cx="4038600" cy="57054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705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NemaPath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Pathway Selection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Path_PathwaySele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860623"/>
            <a:ext cx="4096512" cy="56896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106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6D000C"/>
                </a:solidFill>
              </a:rPr>
              <a:t>NemaPath</a:t>
            </a:r>
            <a:r>
              <a:rPr lang="en-US" dirty="0" smtClean="0">
                <a:solidFill>
                  <a:srgbClr val="6D000C"/>
                </a:solidFill>
              </a:rPr>
              <a:t> Pathway Visualization</a:t>
            </a:r>
            <a:endParaRPr lang="en-US" dirty="0">
              <a:solidFill>
                <a:srgbClr val="6D000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Path_PathwayVisual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878146"/>
            <a:ext cx="5499099" cy="568031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841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6D000C"/>
                </a:solidFill>
              </a:rPr>
              <a:t>NemaPath</a:t>
            </a:r>
            <a:r>
              <a:rPr lang="en-US" dirty="0" smtClean="0">
                <a:solidFill>
                  <a:srgbClr val="6D000C"/>
                </a:solidFill>
              </a:rPr>
              <a:t> Comparative View</a:t>
            </a:r>
            <a:endParaRPr lang="en-US" dirty="0">
              <a:solidFill>
                <a:srgbClr val="6D000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24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aPath_Comparativ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895030"/>
            <a:ext cx="5499099" cy="568031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391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NemaPath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Pathway Clade View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aPath_Clad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895030"/>
            <a:ext cx="5499099" cy="560364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324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6D000C"/>
                </a:solidFill>
              </a:rPr>
              <a:t>NemaPath</a:t>
            </a:r>
            <a:r>
              <a:rPr lang="en-US" dirty="0" smtClean="0">
                <a:solidFill>
                  <a:srgbClr val="6D000C"/>
                </a:solidFill>
              </a:rPr>
              <a:t> Pathway Host View</a:t>
            </a:r>
            <a:endParaRPr lang="en-US" dirty="0">
              <a:solidFill>
                <a:srgbClr val="6D000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aPath_Host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98" y="895030"/>
            <a:ext cx="5486399" cy="559070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730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6D000C"/>
                </a:solidFill>
              </a:rPr>
              <a:t>NemaPath</a:t>
            </a:r>
            <a:r>
              <a:rPr lang="en-US" dirty="0" smtClean="0">
                <a:solidFill>
                  <a:srgbClr val="6D000C"/>
                </a:solidFill>
              </a:rPr>
              <a:t> Pathway Stage View</a:t>
            </a:r>
            <a:endParaRPr lang="en-US" dirty="0">
              <a:solidFill>
                <a:srgbClr val="6D000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27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aPath_Stag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41488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470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CBCB00"/>
                </a:solidFill>
              </a:rPr>
              <a:t>HelmCoP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HelmC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1" y="863599"/>
            <a:ext cx="4578368" cy="5686624"/>
          </a:xfrm>
          <a:prstGeom prst="rect">
            <a:avLst/>
          </a:prstGeom>
          <a:ln w="38100">
            <a:solidFill>
              <a:srgbClr val="CBCB00"/>
            </a:solidFill>
          </a:ln>
        </p:spPr>
      </p:pic>
    </p:spTree>
    <p:extLst>
      <p:ext uri="{BB962C8B-B14F-4D97-AF65-F5344CB8AC3E}">
        <p14:creationId xmlns:p14="http://schemas.microsoft.com/office/powerpoint/2010/main" val="160212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6134" y="6550223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7013" y="850900"/>
            <a:ext cx="8636001" cy="54864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Data Navigation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Description of the 3 ‘entry-portals’</a:t>
            </a:r>
          </a:p>
          <a:p>
            <a:pPr marL="457200" lvl="1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Site Overview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Description of the site in detail, including how to use the various tools</a:t>
            </a:r>
          </a:p>
          <a:p>
            <a:pPr marL="457200" lvl="1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Hosted Datasets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Description of the resources hosted on the site</a:t>
            </a:r>
          </a:p>
          <a:p>
            <a:pPr marL="457200" lvl="1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Upcoming Projects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5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CBCB00"/>
                </a:solidFill>
              </a:rPr>
              <a:t>HelmCoP</a:t>
            </a:r>
            <a:r>
              <a:rPr lang="en-US" dirty="0" smtClean="0">
                <a:solidFill>
                  <a:srgbClr val="CBCB00"/>
                </a:solidFill>
              </a:rPr>
              <a:t> Gene Search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29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HelmCoP_Gene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886839"/>
            <a:ext cx="4533899" cy="5671619"/>
          </a:xfrm>
          <a:prstGeom prst="rect">
            <a:avLst/>
          </a:prstGeom>
          <a:ln w="38100">
            <a:solidFill>
              <a:srgbClr val="CBCB00"/>
            </a:solidFill>
          </a:ln>
        </p:spPr>
      </p:pic>
    </p:spTree>
    <p:extLst>
      <p:ext uri="{BB962C8B-B14F-4D97-AF65-F5344CB8AC3E}">
        <p14:creationId xmlns:p14="http://schemas.microsoft.com/office/powerpoint/2010/main" val="238462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CBCB00"/>
                </a:solidFill>
              </a:rPr>
              <a:t>HelmCoP</a:t>
            </a:r>
            <a:r>
              <a:rPr lang="en-US" dirty="0" smtClean="0">
                <a:solidFill>
                  <a:srgbClr val="CBCB00"/>
                </a:solidFill>
              </a:rPr>
              <a:t> </a:t>
            </a:r>
            <a:r>
              <a:rPr lang="en-US" dirty="0" err="1" smtClean="0">
                <a:solidFill>
                  <a:srgbClr val="CBCB00"/>
                </a:solidFill>
              </a:rPr>
              <a:t>Ortholog</a:t>
            </a:r>
            <a:r>
              <a:rPr lang="en-US" dirty="0" smtClean="0">
                <a:solidFill>
                  <a:srgbClr val="CBCB00"/>
                </a:solidFill>
              </a:rPr>
              <a:t> Search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HelmCoP_Ortholog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63600"/>
            <a:ext cx="3454400" cy="5705582"/>
          </a:xfrm>
          <a:prstGeom prst="rect">
            <a:avLst/>
          </a:prstGeom>
          <a:ln w="38100">
            <a:solidFill>
              <a:srgbClr val="CBCB00"/>
            </a:solidFill>
          </a:ln>
        </p:spPr>
      </p:pic>
    </p:spTree>
    <p:extLst>
      <p:ext uri="{BB962C8B-B14F-4D97-AF65-F5344CB8AC3E}">
        <p14:creationId xmlns:p14="http://schemas.microsoft.com/office/powerpoint/2010/main" val="423919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CBCB00"/>
                </a:solidFill>
              </a:rPr>
              <a:t>HelmCoP</a:t>
            </a:r>
            <a:r>
              <a:rPr lang="en-US" dirty="0" smtClean="0">
                <a:solidFill>
                  <a:srgbClr val="CBCB00"/>
                </a:solidFill>
              </a:rPr>
              <a:t> Filters &amp; Output settings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31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HelmCoP_FilterSettin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5283199" cy="5609689"/>
          </a:xfrm>
          <a:prstGeom prst="rect">
            <a:avLst/>
          </a:prstGeom>
          <a:ln w="38100">
            <a:solidFill>
              <a:srgbClr val="CBCB00"/>
            </a:solidFill>
          </a:ln>
        </p:spPr>
      </p:pic>
    </p:spTree>
    <p:extLst>
      <p:ext uri="{BB962C8B-B14F-4D97-AF65-F5344CB8AC3E}">
        <p14:creationId xmlns:p14="http://schemas.microsoft.com/office/powerpoint/2010/main" val="112185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CBCB00"/>
                </a:solidFill>
              </a:rPr>
              <a:t>HelmCoP</a:t>
            </a:r>
            <a:r>
              <a:rPr lang="en-US" dirty="0" smtClean="0">
                <a:solidFill>
                  <a:srgbClr val="CBCB00"/>
                </a:solidFill>
              </a:rPr>
              <a:t> Results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HelmCoP_Resul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9" y="901700"/>
            <a:ext cx="8461993" cy="5425278"/>
          </a:xfrm>
          <a:prstGeom prst="rect">
            <a:avLst/>
          </a:prstGeom>
          <a:ln w="38100">
            <a:solidFill>
              <a:srgbClr val="CBCB00"/>
            </a:solidFill>
          </a:ln>
        </p:spPr>
      </p:pic>
    </p:spTree>
    <p:extLst>
      <p:ext uri="{BB962C8B-B14F-4D97-AF65-F5344CB8AC3E}">
        <p14:creationId xmlns:p14="http://schemas.microsoft.com/office/powerpoint/2010/main" val="175125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CBCB00"/>
                </a:solidFill>
              </a:rPr>
              <a:t>HelmCoP</a:t>
            </a:r>
            <a:r>
              <a:rPr lang="en-US" dirty="0" smtClean="0">
                <a:solidFill>
                  <a:srgbClr val="CBCB00"/>
                </a:solidFill>
              </a:rPr>
              <a:t> BLAST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HelmCoP_BL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876300"/>
            <a:ext cx="4443595" cy="5712024"/>
          </a:xfrm>
          <a:prstGeom prst="rect">
            <a:avLst/>
          </a:prstGeom>
          <a:ln w="38100">
            <a:solidFill>
              <a:srgbClr val="CBCB00"/>
            </a:solidFill>
          </a:ln>
        </p:spPr>
      </p:pic>
    </p:spTree>
    <p:extLst>
      <p:ext uri="{BB962C8B-B14F-4D97-AF65-F5344CB8AC3E}">
        <p14:creationId xmlns:p14="http://schemas.microsoft.com/office/powerpoint/2010/main" val="205241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NemaBLAST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34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aBL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927100"/>
            <a:ext cx="7183667" cy="5473700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563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9E9E83"/>
                </a:solidFill>
              </a:rPr>
              <a:t>NemaBLAST</a:t>
            </a:r>
            <a:r>
              <a:rPr lang="en-US" dirty="0" smtClean="0">
                <a:solidFill>
                  <a:srgbClr val="9E9E83"/>
                </a:solidFill>
              </a:rPr>
              <a:t> </a:t>
            </a:r>
            <a:r>
              <a:rPr lang="en-US" dirty="0" err="1" smtClean="0">
                <a:solidFill>
                  <a:srgbClr val="9E9E83"/>
                </a:solidFill>
              </a:rPr>
              <a:t>vs</a:t>
            </a:r>
            <a:r>
              <a:rPr lang="en-US" dirty="0" smtClean="0">
                <a:solidFill>
                  <a:srgbClr val="9E9E83"/>
                </a:solidFill>
              </a:rPr>
              <a:t> Reads</a:t>
            </a:r>
            <a:endParaRPr lang="en-US" dirty="0">
              <a:solidFill>
                <a:srgbClr val="9E9E8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BLAST_Rea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977899"/>
            <a:ext cx="3189287" cy="5594881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 descr="SiteOverview_NemaBLAST_ReadsSubm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85" y="2002936"/>
            <a:ext cx="4019828" cy="3534264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3676134" y="3719068"/>
            <a:ext cx="978408" cy="205232"/>
          </a:xfrm>
          <a:prstGeom prst="rightArrow">
            <a:avLst>
              <a:gd name="adj1" fmla="val 39517"/>
              <a:gd name="adj2" fmla="val 5786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9E9E83"/>
                </a:solidFill>
              </a:rPr>
              <a:t>NemaBLAST</a:t>
            </a:r>
            <a:r>
              <a:rPr lang="en-US" dirty="0" smtClean="0">
                <a:solidFill>
                  <a:srgbClr val="9E9E83"/>
                </a:solidFill>
              </a:rPr>
              <a:t> </a:t>
            </a:r>
            <a:r>
              <a:rPr lang="en-US" dirty="0" err="1" smtClean="0">
                <a:solidFill>
                  <a:srgbClr val="9E9E83"/>
                </a:solidFill>
              </a:rPr>
              <a:t>vs</a:t>
            </a:r>
            <a:r>
              <a:rPr lang="en-US" dirty="0" smtClean="0">
                <a:solidFill>
                  <a:srgbClr val="9E9E83"/>
                </a:solidFill>
              </a:rPr>
              <a:t> Transcripts &amp; Genes</a:t>
            </a:r>
            <a:endParaRPr lang="en-US" dirty="0">
              <a:solidFill>
                <a:srgbClr val="9E9E8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aBLAST_conti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889000"/>
            <a:ext cx="4127499" cy="5663513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449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9E9E83"/>
                </a:solidFill>
              </a:rPr>
              <a:t>NemaBLAST</a:t>
            </a:r>
            <a:r>
              <a:rPr lang="en-US" dirty="0" smtClean="0">
                <a:solidFill>
                  <a:srgbClr val="9E9E83"/>
                </a:solidFill>
              </a:rPr>
              <a:t> Request Status</a:t>
            </a:r>
            <a:endParaRPr lang="en-US" dirty="0">
              <a:solidFill>
                <a:srgbClr val="9E9E8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37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BLAST_Stat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05000"/>
            <a:ext cx="6502400" cy="2504937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449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NemaSNP</a:t>
            </a:r>
            <a:endParaRPr 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38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SN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35100"/>
            <a:ext cx="8382000" cy="3987800"/>
          </a:xfrm>
          <a:prstGeom prst="rect">
            <a:avLst/>
          </a:prstGeom>
          <a:ln w="38100">
            <a:solidFill>
              <a:schemeClr val="accent4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449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Navigation: On-Ramps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7013" y="850900"/>
            <a:ext cx="8636001" cy="60071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Organism-Centric Portals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Use these portals if you are interested in browsing all the various resources available for a specific species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Select your organism of interest using the expandable menu along the left side of each page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From the presented species hub, resources can be jumped into using provided links</a:t>
            </a:r>
            <a:endParaRPr lang="en-US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Data-Mining Portals</a:t>
            </a:r>
          </a:p>
          <a:p>
            <a:pPr lvl="1"/>
            <a:r>
              <a:rPr lang="en-US" b="1" dirty="0" smtClean="0">
                <a:solidFill>
                  <a:srgbClr val="26261E"/>
                </a:solidFill>
              </a:rPr>
              <a:t>Use these portals to explore specific datasets hosted within </a:t>
            </a:r>
            <a:r>
              <a:rPr lang="en-US" b="1" dirty="0" err="1" smtClean="0">
                <a:solidFill>
                  <a:srgbClr val="26261E"/>
                </a:solidFill>
              </a:rPr>
              <a:t>Nematode.net</a:t>
            </a:r>
            <a:endParaRPr lang="en-US" b="1" dirty="0" smtClean="0">
              <a:solidFill>
                <a:srgbClr val="26261E"/>
              </a:solidFill>
            </a:endParaRPr>
          </a:p>
          <a:p>
            <a:pPr lvl="1"/>
            <a:r>
              <a:rPr lang="en-US" b="1" dirty="0" smtClean="0">
                <a:solidFill>
                  <a:srgbClr val="26261E"/>
                </a:solidFill>
              </a:rPr>
              <a:t>These portals provide the means to find &amp; display subsets of large datasets, as well as download data in bulk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Data Analysis &amp; Comparative Genomics Portals</a:t>
            </a:r>
          </a:p>
          <a:p>
            <a:pPr lvl="1"/>
            <a:r>
              <a:rPr lang="en-US" b="1" dirty="0" smtClean="0">
                <a:solidFill>
                  <a:srgbClr val="26261E"/>
                </a:solidFill>
              </a:rPr>
              <a:t>These portals allow users to make complex queries of specific datasets, or provide comparative views between datasets</a:t>
            </a:r>
            <a:endParaRPr lang="en-US" b="1" dirty="0">
              <a:solidFill>
                <a:srgbClr val="26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4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7B21A8"/>
                </a:solidFill>
              </a:rPr>
              <a:t>NemaSNP</a:t>
            </a:r>
            <a:r>
              <a:rPr lang="en-US" dirty="0" smtClean="0">
                <a:solidFill>
                  <a:srgbClr val="7B21A8"/>
                </a:solidFill>
              </a:rPr>
              <a:t> Region Selection</a:t>
            </a:r>
            <a:endParaRPr lang="en-US" dirty="0">
              <a:solidFill>
                <a:srgbClr val="7B21A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39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SNP_contigsel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27099"/>
            <a:ext cx="5194299" cy="5645633"/>
          </a:xfrm>
          <a:prstGeom prst="rect">
            <a:avLst/>
          </a:prstGeom>
          <a:ln w="38100">
            <a:solidFill>
              <a:schemeClr val="accent4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449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7B21A8"/>
                </a:solidFill>
              </a:rPr>
              <a:t>NemaSNP</a:t>
            </a:r>
            <a:r>
              <a:rPr lang="en-US" dirty="0" smtClean="0">
                <a:solidFill>
                  <a:srgbClr val="7B21A8"/>
                </a:solidFill>
              </a:rPr>
              <a:t> Detail View</a:t>
            </a:r>
            <a:endParaRPr lang="en-US" dirty="0">
              <a:solidFill>
                <a:srgbClr val="7B21A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SNP_Gbrow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14400"/>
            <a:ext cx="4724399" cy="5629208"/>
          </a:xfrm>
          <a:prstGeom prst="rect">
            <a:avLst/>
          </a:prstGeom>
          <a:ln w="38100">
            <a:solidFill>
              <a:schemeClr val="accent4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449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NemaBrowse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41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aBrow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66901"/>
            <a:ext cx="9017000" cy="3059340"/>
          </a:xfrm>
          <a:prstGeom prst="rect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648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NemaBrowse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Gene View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7" name="Picture 6" descr="SiteOverview_NemaBrowse_Gbrow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2718981"/>
            <a:ext cx="6515100" cy="3869342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9" name="Picture 8" descr="SiteOverview_NemaBrowse_GeneL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86983"/>
            <a:ext cx="5410200" cy="1264901"/>
          </a:xfrm>
          <a:prstGeom prst="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10" name="Down Arrow 9"/>
          <p:cNvSpPr/>
          <p:nvPr/>
        </p:nvSpPr>
        <p:spPr>
          <a:xfrm>
            <a:off x="4368800" y="2220968"/>
            <a:ext cx="177800" cy="330200"/>
          </a:xfrm>
          <a:prstGeom prst="downArrow">
            <a:avLst>
              <a:gd name="adj1" fmla="val 23795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2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smtClean="0">
                <a:solidFill>
                  <a:srgbClr val="3366FF"/>
                </a:solidFill>
              </a:rPr>
              <a:t>GO Associations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GOAssoci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99" y="977899"/>
            <a:ext cx="4630995" cy="5572323"/>
          </a:xfrm>
          <a:prstGeom prst="rect">
            <a:avLst/>
          </a:prstGeom>
          <a:solidFill>
            <a:srgbClr val="0000FF"/>
          </a:solidFill>
          <a:ln w="38100"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425157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smtClean="0">
                <a:solidFill>
                  <a:srgbClr val="3366FF"/>
                </a:solidFill>
              </a:rPr>
              <a:t>GO Associations </a:t>
            </a:r>
            <a:r>
              <a:rPr lang="en-US" dirty="0" err="1" smtClean="0">
                <a:solidFill>
                  <a:srgbClr val="3366FF"/>
                </a:solidFill>
              </a:rPr>
              <a:t>AmiGO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44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GOAssoc_Ami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1041398"/>
            <a:ext cx="4649787" cy="5037269"/>
          </a:xfrm>
          <a:prstGeom prst="rect">
            <a:avLst/>
          </a:prstGeom>
          <a:ln w="38100">
            <a:solidFill>
              <a:srgbClr val="3366FF"/>
            </a:solidFill>
          </a:ln>
        </p:spPr>
      </p:pic>
      <p:pic>
        <p:nvPicPr>
          <p:cNvPr id="6" name="Picture 5" descr="SiteOverview_GOAssoc_AmiGO_Pie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041398"/>
            <a:ext cx="2705100" cy="4911337"/>
          </a:xfrm>
          <a:prstGeom prst="rect">
            <a:avLst/>
          </a:prstGeom>
          <a:ln w="38100">
            <a:solidFill>
              <a:srgbClr val="3366FF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2933700" y="1338214"/>
            <a:ext cx="2870200" cy="242316"/>
          </a:xfrm>
          <a:prstGeom prst="rightArrow">
            <a:avLst>
              <a:gd name="adj1" fmla="val 23795"/>
              <a:gd name="adj2" fmla="val 50000"/>
            </a:avLst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7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smtClean="0">
                <a:solidFill>
                  <a:srgbClr val="3366FF"/>
                </a:solidFill>
              </a:rPr>
              <a:t>GO Association Term Search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GOAssociation_Term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912418"/>
            <a:ext cx="5562600" cy="1248193"/>
          </a:xfrm>
          <a:prstGeom prst="rect">
            <a:avLst/>
          </a:prstGeom>
          <a:solidFill>
            <a:srgbClr val="3366FF"/>
          </a:solidFill>
          <a:ln w="38100">
            <a:solidFill>
              <a:srgbClr val="3366FF"/>
            </a:solidFill>
          </a:ln>
        </p:spPr>
      </p:pic>
      <p:pic>
        <p:nvPicPr>
          <p:cNvPr id="6" name="Picture 5" descr="SiteOverview_GOAssociation_TermSearch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2416373"/>
            <a:ext cx="4279900" cy="4133850"/>
          </a:xfrm>
          <a:prstGeom prst="rect">
            <a:avLst/>
          </a:prstGeom>
          <a:ln w="38100">
            <a:solidFill>
              <a:srgbClr val="3366FF"/>
            </a:solidFill>
          </a:ln>
        </p:spPr>
      </p:pic>
      <p:sp>
        <p:nvSpPr>
          <p:cNvPr id="7" name="Right Arrow 6"/>
          <p:cNvSpPr/>
          <p:nvPr/>
        </p:nvSpPr>
        <p:spPr>
          <a:xfrm rot="5400000">
            <a:off x="3001962" y="1682074"/>
            <a:ext cx="1106028" cy="242316"/>
          </a:xfrm>
          <a:prstGeom prst="rightArrow">
            <a:avLst>
              <a:gd name="adj1" fmla="val 23795"/>
              <a:gd name="adj2" fmla="val 50000"/>
            </a:avLst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2111248" y="5130800"/>
            <a:ext cx="155448" cy="1282700"/>
          </a:xfrm>
          <a:prstGeom prst="leftBrac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50" y="5499100"/>
            <a:ext cx="20700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Transcripts assigned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to this GO term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1527048" y="990264"/>
            <a:ext cx="155448" cy="234554"/>
          </a:xfrm>
          <a:prstGeom prst="leftBrac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150" y="823518"/>
            <a:ext cx="15074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Enter your GO</a:t>
            </a:r>
          </a:p>
          <a:p>
            <a:r>
              <a:rPr lang="en-US" sz="1600" dirty="0">
                <a:solidFill>
                  <a:srgbClr val="3366FF"/>
                </a:solidFill>
              </a:rPr>
              <a:t>t</a:t>
            </a:r>
            <a:r>
              <a:rPr lang="en-US" sz="1600" dirty="0" smtClean="0">
                <a:solidFill>
                  <a:srgbClr val="3366FF"/>
                </a:solidFill>
              </a:rPr>
              <a:t>erm here</a:t>
            </a:r>
            <a:endParaRPr lang="en-US" sz="1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7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FF0000"/>
                </a:solidFill>
              </a:rPr>
              <a:t>NemFam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F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14400"/>
            <a:ext cx="4368800" cy="551300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Left Brace 5"/>
          <p:cNvSpPr/>
          <p:nvPr/>
        </p:nvSpPr>
        <p:spPr>
          <a:xfrm>
            <a:off x="2082800" y="5105399"/>
            <a:ext cx="155448" cy="128390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655" y="5065869"/>
            <a:ext cx="21268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There are additional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‘</a:t>
            </a:r>
            <a:r>
              <a:rPr lang="en-US" sz="1600" dirty="0" err="1" smtClean="0">
                <a:solidFill>
                  <a:srgbClr val="FF0000"/>
                </a:solidFill>
              </a:rPr>
              <a:t>NemFam</a:t>
            </a:r>
            <a:r>
              <a:rPr lang="en-US" sz="1600" dirty="0" smtClean="0">
                <a:solidFill>
                  <a:srgbClr val="FF0000"/>
                </a:solidFill>
              </a:rPr>
              <a:t>’ collections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not yet viewable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within the </a:t>
            </a:r>
            <a:r>
              <a:rPr lang="en-US" sz="1600" dirty="0" err="1" smtClean="0">
                <a:solidFill>
                  <a:srgbClr val="FF0000"/>
                </a:solidFill>
              </a:rPr>
              <a:t>NemFam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interface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7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FF0000"/>
                </a:solidFill>
              </a:rPr>
              <a:t>NemFam</a:t>
            </a:r>
            <a:r>
              <a:rPr lang="en-US" dirty="0" smtClean="0">
                <a:solidFill>
                  <a:srgbClr val="FF0000"/>
                </a:solidFill>
              </a:rPr>
              <a:t> Advanced Search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47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NemFam_AdvancedSearchTa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104900"/>
            <a:ext cx="2939121" cy="52372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Right Arrow 6"/>
          <p:cNvSpPr/>
          <p:nvPr/>
        </p:nvSpPr>
        <p:spPr>
          <a:xfrm>
            <a:off x="4856162" y="3256874"/>
            <a:ext cx="706438" cy="242316"/>
          </a:xfrm>
          <a:prstGeom prst="rightArrow">
            <a:avLst>
              <a:gd name="adj1" fmla="val 23795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iteOverview_NemFam_Advanced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0" y="2102190"/>
            <a:ext cx="4285459" cy="2794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7113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rgbClr val="FF0000"/>
                </a:solidFill>
              </a:rPr>
              <a:t>NemFam</a:t>
            </a:r>
            <a:r>
              <a:rPr lang="en-US" dirty="0" smtClean="0">
                <a:solidFill>
                  <a:srgbClr val="FF0000"/>
                </a:solidFill>
              </a:rPr>
              <a:t> View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48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NemFam_Result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850900"/>
            <a:ext cx="3568699" cy="57936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Left Brace 5"/>
          <p:cNvSpPr/>
          <p:nvPr/>
        </p:nvSpPr>
        <p:spPr>
          <a:xfrm>
            <a:off x="2448052" y="2527299"/>
            <a:ext cx="155448" cy="45720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19806" y="2387600"/>
            <a:ext cx="1028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NemFam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g</a:t>
            </a:r>
            <a:r>
              <a:rPr lang="en-US" sz="1600" dirty="0" smtClean="0">
                <a:solidFill>
                  <a:srgbClr val="FF0000"/>
                </a:solidFill>
              </a:rPr>
              <a:t>roup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details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013" y="4025900"/>
            <a:ext cx="19785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 smtClean="0"/>
              <a:t>Legend</a:t>
            </a:r>
            <a:r>
              <a:rPr lang="en-US" sz="1600" i="1" dirty="0" smtClean="0"/>
              <a:t>: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-Region of disorder</a:t>
            </a:r>
          </a:p>
          <a:p>
            <a:r>
              <a:rPr lang="en-US" sz="1600" i="1" dirty="0" smtClean="0">
                <a:solidFill>
                  <a:srgbClr val="FFFF00"/>
                </a:solidFill>
              </a:rPr>
              <a:t>-Beta sheet</a:t>
            </a:r>
          </a:p>
          <a:p>
            <a:r>
              <a:rPr lang="en-US" sz="1600" i="1" dirty="0" smtClean="0">
                <a:solidFill>
                  <a:srgbClr val="91F600"/>
                </a:solidFill>
              </a:rPr>
              <a:t>-Alpha helix</a:t>
            </a:r>
          </a:p>
          <a:p>
            <a:r>
              <a:rPr lang="en-US" sz="1600" i="1" dirty="0" smtClean="0">
                <a:solidFill>
                  <a:srgbClr val="DD7CC9"/>
                </a:solidFill>
              </a:rPr>
              <a:t>-</a:t>
            </a:r>
            <a:r>
              <a:rPr lang="en-US" sz="1600" i="1" dirty="0" err="1" smtClean="0">
                <a:solidFill>
                  <a:srgbClr val="DD7CC9"/>
                </a:solidFill>
              </a:rPr>
              <a:t>Transmembrane</a:t>
            </a:r>
            <a:endParaRPr lang="en-US" sz="1600" i="1" dirty="0" smtClean="0">
              <a:solidFill>
                <a:srgbClr val="DD7CC9"/>
              </a:solidFill>
            </a:endParaRPr>
          </a:p>
          <a:p>
            <a:r>
              <a:rPr lang="en-US" sz="1600" i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-Signal peptide</a:t>
            </a:r>
          </a:p>
          <a:p>
            <a:r>
              <a:rPr lang="en-US" sz="1600" i="1" dirty="0" smtClean="0">
                <a:solidFill>
                  <a:srgbClr val="FF0000"/>
                </a:solidFill>
              </a:rPr>
              <a:t>-Predicted domain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3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Navigation: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Organism-Centric Portals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sp>
        <p:nvSpPr>
          <p:cNvPr id="6" name="Left Brace 5"/>
          <p:cNvSpPr/>
          <p:nvPr/>
        </p:nvSpPr>
        <p:spPr>
          <a:xfrm>
            <a:off x="1752600" y="3627120"/>
            <a:ext cx="304800" cy="1833880"/>
          </a:xfrm>
          <a:prstGeom prst="leftBrac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3975100"/>
            <a:ext cx="12796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Species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 Hub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 Menu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6" descr="DataNavigation_OrganismPor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871136"/>
            <a:ext cx="4695827" cy="5687322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183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Transcript Assembly Data</a:t>
            </a:r>
            <a:endParaRPr lang="en-US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49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TranscriptAssembly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7300"/>
            <a:ext cx="7442200" cy="4555872"/>
          </a:xfrm>
          <a:prstGeom prst="rect">
            <a:avLst/>
          </a:prstGeom>
          <a:ln w="38100">
            <a:solidFill>
              <a:schemeClr val="tx2">
                <a:lumMod val="25000"/>
                <a:lumOff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113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err="1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Isotigs</a:t>
            </a:r>
            <a:r>
              <a:rPr lang="en-US" dirty="0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 &amp; </a:t>
            </a:r>
            <a:r>
              <a:rPr lang="en-US" dirty="0" err="1" smtClean="0">
                <a:solidFill>
                  <a:schemeClr val="tx2">
                    <a:lumMod val="25000"/>
                    <a:lumOff val="75000"/>
                  </a:schemeClr>
                </a:solidFill>
              </a:rPr>
              <a:t>Isogroups</a:t>
            </a:r>
            <a:endParaRPr lang="en-US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7" name="Picture 6" descr="Figure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" y="957561"/>
            <a:ext cx="7467863" cy="5600897"/>
          </a:xfrm>
          <a:prstGeom prst="rect">
            <a:avLst/>
          </a:prstGeom>
          <a:ln w="38100">
            <a:solidFill>
              <a:schemeClr val="tx2">
                <a:lumMod val="25000"/>
                <a:lumOff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137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smtClean="0">
                <a:solidFill>
                  <a:srgbClr val="FFBA49"/>
                </a:solidFill>
              </a:rPr>
              <a:t>Codon Usage Tables</a:t>
            </a:r>
            <a:endParaRPr lang="en-US" dirty="0">
              <a:solidFill>
                <a:srgbClr val="FFBA4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51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CodonUsageTab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901700"/>
            <a:ext cx="3771900" cy="5634470"/>
          </a:xfrm>
          <a:prstGeom prst="rect">
            <a:avLst/>
          </a:prstGeom>
          <a:ln w="38100">
            <a:solidFill>
              <a:srgbClr val="FFBA49"/>
            </a:solidFill>
          </a:ln>
        </p:spPr>
      </p:pic>
    </p:spTree>
    <p:extLst>
      <p:ext uri="{BB962C8B-B14F-4D97-AF65-F5344CB8AC3E}">
        <p14:creationId xmlns:p14="http://schemas.microsoft.com/office/powerpoint/2010/main" val="193178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EST Cluster Data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ClusterDataFi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015999"/>
            <a:ext cx="6489699" cy="542127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783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Intestinal </a:t>
            </a:r>
            <a:r>
              <a:rPr lang="en-U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Transcriptome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Data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SiteOverview_IntestinalTranscript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876300"/>
            <a:ext cx="7340600" cy="5512481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628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 Overview: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Gene Expression Data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54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SiteOverview_Microarray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871073"/>
            <a:ext cx="6106446" cy="567915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217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HOSTED_DATA_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822370"/>
            <a:ext cx="5207000" cy="57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NemaGene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HostedDatasets_NemaGe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715000" cy="49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3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11125"/>
            <a:ext cx="8916987" cy="5715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err="1" smtClean="0">
                <a:solidFill>
                  <a:srgbClr val="497B00"/>
                </a:solidFill>
              </a:rPr>
              <a:t>NemaGene</a:t>
            </a:r>
            <a:r>
              <a:rPr lang="en-US" dirty="0" smtClean="0">
                <a:solidFill>
                  <a:srgbClr val="497B00"/>
                </a:solidFill>
              </a:rPr>
              <a:t> Related Publications</a:t>
            </a:r>
            <a:endParaRPr lang="en-US" dirty="0">
              <a:solidFill>
                <a:srgbClr val="497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57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PUBLICATION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6300"/>
            <a:ext cx="9144000" cy="1148576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5" descr="PUBLICA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59000"/>
            <a:ext cx="9144000" cy="1148576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7" name="Picture 6" descr="PUBLICATION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3429000"/>
            <a:ext cx="9144000" cy="1148576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8" name="Picture 7" descr="PUBLICATION_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4699000"/>
            <a:ext cx="9144000" cy="80744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9" name="Picture 8" descr="PUBLICATION_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5621359"/>
            <a:ext cx="9144000" cy="80744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219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err="1" smtClean="0">
                <a:solidFill>
                  <a:srgbClr val="CBCB00"/>
                </a:solidFill>
              </a:rPr>
              <a:t>HelmCoP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58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8" name="Picture 7" descr="HostedDatasets_HelmC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14400"/>
            <a:ext cx="5715000" cy="52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4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7013" y="111125"/>
            <a:ext cx="8636000" cy="571500"/>
          </a:xfrm>
        </p:spPr>
        <p:txBody>
          <a:bodyPr/>
          <a:lstStyle/>
          <a:p>
            <a:r>
              <a:rPr lang="en-US" dirty="0" smtClean="0"/>
              <a:t>Data Navigation: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Species Hubs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pic>
        <p:nvPicPr>
          <p:cNvPr id="10" name="Picture 9" descr="DataNavigation_SpeciesHub_Bm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838199"/>
            <a:ext cx="3365500" cy="5790541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275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err="1" smtClean="0">
                <a:solidFill>
                  <a:srgbClr val="CBCB00"/>
                </a:solidFill>
              </a:rPr>
              <a:t>HelmCoP</a:t>
            </a:r>
            <a:r>
              <a:rPr lang="en-US" dirty="0" smtClean="0">
                <a:solidFill>
                  <a:srgbClr val="CBCB00"/>
                </a:solidFill>
              </a:rPr>
              <a:t> Related Publications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59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PUBLICATION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9144000" cy="1044708"/>
          </a:xfrm>
          <a:prstGeom prst="rect">
            <a:avLst/>
          </a:prstGeom>
          <a:ln w="38100">
            <a:solidFill>
              <a:srgbClr val="CBCB00"/>
            </a:solidFill>
          </a:ln>
        </p:spPr>
      </p:pic>
      <p:pic>
        <p:nvPicPr>
          <p:cNvPr id="7" name="Picture 6" descr="PUBLICATION_FI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2971770"/>
            <a:ext cx="9144000" cy="749330"/>
          </a:xfrm>
          <a:prstGeom prst="rect">
            <a:avLst/>
          </a:prstGeom>
          <a:ln w="38100">
            <a:solidFill>
              <a:srgbClr val="CBCB00"/>
            </a:solidFill>
          </a:ln>
        </p:spPr>
      </p:pic>
    </p:spTree>
    <p:extLst>
      <p:ext uri="{BB962C8B-B14F-4D97-AF65-F5344CB8AC3E}">
        <p14:creationId xmlns:p14="http://schemas.microsoft.com/office/powerpoint/2010/main" val="109413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err="1" smtClean="0">
                <a:solidFill>
                  <a:srgbClr val="FF0000"/>
                </a:solidFill>
              </a:rPr>
              <a:t>NemFam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60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HostedDatasets_NemF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143000"/>
            <a:ext cx="5833558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err="1" smtClean="0">
                <a:solidFill>
                  <a:srgbClr val="FF0000"/>
                </a:solidFill>
              </a:rPr>
              <a:t>NemFam</a:t>
            </a:r>
            <a:r>
              <a:rPr lang="en-US" dirty="0" smtClean="0">
                <a:solidFill>
                  <a:srgbClr val="FF0000"/>
                </a:solidFill>
              </a:rPr>
              <a:t> Related Publications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61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PUBLICATION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400"/>
            <a:ext cx="9144000" cy="10084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Picture 5" descr="PUBLICATION_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9144000" cy="10084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6993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Gene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497B00"/>
                </a:solidFill>
              </a:rPr>
              <a:t>Expression Data</a:t>
            </a:r>
            <a:endParaRPr lang="en-US" dirty="0">
              <a:solidFill>
                <a:srgbClr val="497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HostedDataset_Expression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092200"/>
            <a:ext cx="5833558" cy="33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0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11125"/>
            <a:ext cx="8916987" cy="5715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smtClean="0">
                <a:solidFill>
                  <a:srgbClr val="497B00"/>
                </a:solidFill>
              </a:rPr>
              <a:t>Expression Data Related Publications</a:t>
            </a:r>
            <a:endParaRPr lang="en-US" dirty="0">
              <a:solidFill>
                <a:srgbClr val="497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7" name="Picture 6" descr="PUBLICATION_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1689230"/>
            <a:ext cx="9144000" cy="948593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8" name="Picture 7" descr="PUBLICATION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7823"/>
            <a:ext cx="9144000" cy="1008446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9" name="Picture 8" descr="PUBLICATION_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3690869"/>
            <a:ext cx="9144000" cy="961350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10" name="Picture 9" descr="PUBLICATION_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5600812"/>
            <a:ext cx="9144000" cy="1008446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11" name="Picture 10" descr="PUBLICATION_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4652219"/>
            <a:ext cx="9144000" cy="948593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  <p:pic>
        <p:nvPicPr>
          <p:cNvPr id="6" name="Picture 5" descr="PUBLICATION_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6941"/>
            <a:ext cx="9144000" cy="834189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393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Nematode Genomes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64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HostedData_NematodeGeno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092200"/>
            <a:ext cx="5833558" cy="33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0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smtClean="0">
                <a:solidFill>
                  <a:srgbClr val="FFB6BE"/>
                </a:solidFill>
              </a:rPr>
              <a:t>Nematode Genome Related Publications</a:t>
            </a:r>
            <a:endParaRPr lang="en-US" dirty="0">
              <a:solidFill>
                <a:srgbClr val="FFB6B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65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PUBLICATION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1362807"/>
            <a:ext cx="9144000" cy="948593"/>
          </a:xfrm>
          <a:prstGeom prst="rect">
            <a:avLst/>
          </a:prstGeom>
          <a:ln w="38100">
            <a:solidFill>
              <a:schemeClr val="accent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501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Publication Datasets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HostedDatasets_PublicationDatase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092200"/>
            <a:ext cx="5833558" cy="33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4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Hosted Datasets: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Several Publications With Hosted Data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67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PUBLICATION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948593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 descr="PUBLICATION_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600"/>
            <a:ext cx="9144000" cy="948593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 descr="PUBLICATION_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" y="3128107"/>
            <a:ext cx="9144000" cy="948593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 descr="PUBLICATION_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9144000" cy="80744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 descr="PUBLICATION_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9144000" cy="80744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564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Upcoming Nematode Projects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68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3" name="Picture 2" descr="UpcomingNematodeProje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4" y="927100"/>
            <a:ext cx="8182899" cy="40131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04494" y="5079999"/>
            <a:ext cx="7989887" cy="130810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Multiple isolates from each worm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Data produced will be </a:t>
            </a:r>
            <a:r>
              <a:rPr lang="en-US" sz="2800" b="1" dirty="0" err="1" smtClean="0">
                <a:solidFill>
                  <a:schemeClr val="tx1"/>
                </a:solidFill>
              </a:rPr>
              <a:t>Illumina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RNAseq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8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Navigation: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Data-Mining Portals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6" name="Picture 5" descr="DataMining_TranscriptAssemb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" y="889000"/>
            <a:ext cx="7277100" cy="9652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Picture 6" descr="DataMining_NemaGeneCluster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587500"/>
            <a:ext cx="7073900" cy="4318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Picture 7" descr="DataMining_NemaGeneTab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1854200"/>
            <a:ext cx="7137400" cy="8763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Picture 8" descr="DataMining_NemaBLA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4" y="2387600"/>
            <a:ext cx="7150100" cy="4191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Picture 9" descr="DataMining_NemaBrow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" y="2660650"/>
            <a:ext cx="7213600" cy="7366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Picture 10" descr="DataMining_NemaSN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3054350"/>
            <a:ext cx="7137400" cy="11938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2" name="Picture 11" descr="DataMining_NemF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3692723"/>
            <a:ext cx="5588000" cy="14224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3" name="Picture 12" descr="DataMining_Cod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437558"/>
            <a:ext cx="7264400" cy="14732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4" name="Picture 13" descr="DataMining_ClusterDataDownloa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4" y="5102423"/>
            <a:ext cx="7035800" cy="8382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Picture 2" descr="GeneExpressionData_DataMini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" y="5641647"/>
            <a:ext cx="8941871" cy="90857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183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Upcoming Nematode Projects: Collaborator &amp; Collection Sites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69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9" name="Picture 8" descr="MMCollaboratorsSamples - Copy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550" y="892020"/>
            <a:ext cx="7410450" cy="4314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44550" y="5245100"/>
            <a:ext cx="74104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1.</a:t>
            </a:r>
            <a:r>
              <a:rPr lang="en-US" dirty="0"/>
              <a:t> A Network of </a:t>
            </a:r>
            <a:r>
              <a:rPr lang="en-US" dirty="0" err="1"/>
              <a:t>Nematologists</a:t>
            </a:r>
            <a:r>
              <a:rPr lang="en-US" dirty="0"/>
              <a:t> Collaborators ( ) and Sample Collection Sites ( ). </a:t>
            </a:r>
          </a:p>
          <a:p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25" y="5780509"/>
            <a:ext cx="130175" cy="18288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79" y="5780509"/>
            <a:ext cx="12827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8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Nematode.net</a:t>
            </a:r>
            <a:r>
              <a:rPr lang="en-US" dirty="0" smtClean="0">
                <a:solidFill>
                  <a:schemeClr val="tx1"/>
                </a:solidFill>
              </a:rPr>
              <a:t> Staff &amp; Alumni</a:t>
            </a:r>
            <a:endParaRPr lang="en-US" dirty="0">
              <a:solidFill>
                <a:srgbClr val="CBCB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70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7" name="Picture 6" descr="TwitterButt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47" y="6267648"/>
            <a:ext cx="1790700" cy="25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05655" y="921344"/>
            <a:ext cx="2924402" cy="101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Todd Wylie</a:t>
            </a:r>
          </a:p>
          <a:p>
            <a:pPr marL="0" indent="0">
              <a:buNone/>
            </a:pPr>
            <a:r>
              <a:rPr lang="en-US" sz="1600" i="1" dirty="0" smtClean="0"/>
              <a:t>Alumni developer</a:t>
            </a:r>
            <a:endParaRPr lang="en-US" sz="1600" i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65" y="4877196"/>
            <a:ext cx="662453" cy="74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" name="Content Placeholder 7"/>
          <p:cNvSpPr txBox="1">
            <a:spLocks/>
          </p:cNvSpPr>
          <p:nvPr/>
        </p:nvSpPr>
        <p:spPr bwMode="auto">
          <a:xfrm>
            <a:off x="905655" y="1746448"/>
            <a:ext cx="292440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4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23" charset="0"/>
              <a:buNone/>
            </a:pPr>
            <a:r>
              <a:rPr lang="en-US" sz="1600" b="1" dirty="0" err="1" smtClean="0"/>
              <a:t>Sahar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Abubucker</a:t>
            </a:r>
            <a:endParaRPr lang="en-US" sz="1600" b="1" dirty="0" smtClean="0"/>
          </a:p>
          <a:p>
            <a:pPr marL="0" indent="0">
              <a:buFont typeface="Arial" pitchFamily="-123" charset="0"/>
              <a:buNone/>
            </a:pPr>
            <a:r>
              <a:rPr lang="en-US" sz="1600" i="1" dirty="0" smtClean="0"/>
              <a:t>Alumni developer</a:t>
            </a:r>
            <a:endParaRPr lang="en-US" sz="1600" i="1" dirty="0"/>
          </a:p>
        </p:txBody>
      </p:sp>
      <p:sp>
        <p:nvSpPr>
          <p:cNvPr id="42" name="Content Placeholder 7"/>
          <p:cNvSpPr txBox="1">
            <a:spLocks/>
          </p:cNvSpPr>
          <p:nvPr/>
        </p:nvSpPr>
        <p:spPr bwMode="auto">
          <a:xfrm>
            <a:off x="905655" y="2604292"/>
            <a:ext cx="292440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4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23" charset="0"/>
              <a:buNone/>
            </a:pPr>
            <a:r>
              <a:rPr lang="en-US" sz="1600" b="1" dirty="0" smtClean="0"/>
              <a:t>John Martin</a:t>
            </a:r>
          </a:p>
          <a:p>
            <a:pPr marL="0" indent="0">
              <a:buFont typeface="Arial" pitchFamily="-123" charset="0"/>
              <a:buNone/>
            </a:pPr>
            <a:r>
              <a:rPr lang="en-US" sz="1600" i="1" dirty="0" smtClean="0"/>
              <a:t>Current developer</a:t>
            </a:r>
          </a:p>
        </p:txBody>
      </p:sp>
      <p:sp>
        <p:nvSpPr>
          <p:cNvPr id="43" name="Content Placeholder 7"/>
          <p:cNvSpPr txBox="1">
            <a:spLocks/>
          </p:cNvSpPr>
          <p:nvPr/>
        </p:nvSpPr>
        <p:spPr bwMode="auto">
          <a:xfrm>
            <a:off x="4776828" y="914796"/>
            <a:ext cx="292440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4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23" charset="0"/>
              <a:buNone/>
            </a:pPr>
            <a:r>
              <a:rPr lang="en-US" sz="1600" b="1" dirty="0" smtClean="0"/>
              <a:t>Dr. Yong Yin</a:t>
            </a:r>
          </a:p>
          <a:p>
            <a:pPr marL="0" indent="0">
              <a:buFont typeface="Arial" pitchFamily="-123" charset="0"/>
              <a:buNone/>
            </a:pPr>
            <a:r>
              <a:rPr lang="en-US" sz="1600" i="1" dirty="0" smtClean="0"/>
              <a:t>Alumni content provider</a:t>
            </a:r>
          </a:p>
        </p:txBody>
      </p:sp>
      <p:sp>
        <p:nvSpPr>
          <p:cNvPr id="44" name="Content Placeholder 7"/>
          <p:cNvSpPr txBox="1">
            <a:spLocks/>
          </p:cNvSpPr>
          <p:nvPr/>
        </p:nvSpPr>
        <p:spPr bwMode="auto">
          <a:xfrm>
            <a:off x="2888661" y="3652240"/>
            <a:ext cx="292440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4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23" charset="0"/>
              <a:buNone/>
            </a:pPr>
            <a:r>
              <a:rPr lang="en-US" sz="1600" b="1" dirty="0" smtClean="0"/>
              <a:t>Dr. </a:t>
            </a:r>
            <a:r>
              <a:rPr lang="en-US" sz="1600" b="1" dirty="0" err="1" smtClean="0"/>
              <a:t>Makedonka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Mitreva</a:t>
            </a:r>
            <a:endParaRPr lang="en-US" sz="1600" b="1" dirty="0" smtClean="0"/>
          </a:p>
          <a:p>
            <a:pPr marL="0" indent="0">
              <a:buFont typeface="Arial" pitchFamily="-123" charset="0"/>
              <a:buNone/>
            </a:pPr>
            <a:r>
              <a:rPr lang="en-US" sz="1600" i="1" dirty="0" smtClean="0"/>
              <a:t>Site PI</a:t>
            </a:r>
          </a:p>
        </p:txBody>
      </p:sp>
      <p:sp>
        <p:nvSpPr>
          <p:cNvPr id="45" name="Content Placeholder 7"/>
          <p:cNvSpPr txBox="1">
            <a:spLocks/>
          </p:cNvSpPr>
          <p:nvPr/>
        </p:nvSpPr>
        <p:spPr bwMode="auto">
          <a:xfrm>
            <a:off x="4776828" y="1746448"/>
            <a:ext cx="292440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4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23" charset="0"/>
              <a:buNone/>
            </a:pPr>
            <a:r>
              <a:rPr lang="en-US" sz="1600" b="1" dirty="0" smtClean="0"/>
              <a:t>Dr. Christy Taylor</a:t>
            </a:r>
          </a:p>
          <a:p>
            <a:pPr marL="0" indent="0">
              <a:buFont typeface="Arial" pitchFamily="-123" charset="0"/>
              <a:buNone/>
            </a:pPr>
            <a:r>
              <a:rPr lang="en-US" sz="1600" i="1" dirty="0" smtClean="0"/>
              <a:t>Alumni content provider</a:t>
            </a:r>
          </a:p>
        </p:txBody>
      </p:sp>
      <p:sp>
        <p:nvSpPr>
          <p:cNvPr id="46" name="Content Placeholder 7"/>
          <p:cNvSpPr txBox="1">
            <a:spLocks/>
          </p:cNvSpPr>
          <p:nvPr/>
        </p:nvSpPr>
        <p:spPr bwMode="auto">
          <a:xfrm>
            <a:off x="4776828" y="2604292"/>
            <a:ext cx="292440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4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23" charset="0"/>
              <a:buNone/>
            </a:pPr>
            <a:r>
              <a:rPr lang="en-US" sz="1600" b="1" dirty="0" smtClean="0"/>
              <a:t>Dr. </a:t>
            </a:r>
            <a:r>
              <a:rPr lang="en-US" sz="1600" b="1" dirty="0" err="1" smtClean="0"/>
              <a:t>Zhengyuan</a:t>
            </a:r>
            <a:r>
              <a:rPr lang="en-US" sz="1600" b="1" dirty="0" smtClean="0"/>
              <a:t> Wang</a:t>
            </a:r>
          </a:p>
          <a:p>
            <a:pPr marL="0" indent="0">
              <a:buFont typeface="Arial" pitchFamily="-123" charset="0"/>
              <a:buNone/>
            </a:pPr>
            <a:r>
              <a:rPr lang="en-US" sz="1600" i="1" dirty="0" smtClean="0"/>
              <a:t>Alumni content provider</a:t>
            </a:r>
          </a:p>
        </p:txBody>
      </p:sp>
      <p:sp>
        <p:nvSpPr>
          <p:cNvPr id="48" name="Content Placeholder 7"/>
          <p:cNvSpPr txBox="1">
            <a:spLocks/>
          </p:cNvSpPr>
          <p:nvPr/>
        </p:nvSpPr>
        <p:spPr bwMode="auto">
          <a:xfrm>
            <a:off x="2888661" y="4877196"/>
            <a:ext cx="292440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4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CBE30"/>
              </a:buClr>
              <a:buFont typeface="Arial" pitchFamily="-123" charset="0"/>
              <a:buChar char="•"/>
              <a:defRPr sz="2000" kern="1200">
                <a:solidFill>
                  <a:srgbClr val="3F3F31"/>
                </a:solidFill>
                <a:latin typeface="+mn-lt"/>
                <a:ea typeface="ＭＳ Ｐゴシック" pitchFamily="-123" charset="-128"/>
                <a:cs typeface="ＭＳ Ｐゴシック" pitchFamily="-12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23" charset="0"/>
              <a:buNone/>
            </a:pPr>
            <a:r>
              <a:rPr lang="en-US" sz="1600" b="1" dirty="0" smtClean="0"/>
              <a:t>NIAID</a:t>
            </a:r>
          </a:p>
          <a:p>
            <a:pPr marL="0" indent="0">
              <a:buFont typeface="Arial" pitchFamily="-123" charset="0"/>
              <a:buNone/>
            </a:pPr>
            <a:r>
              <a:rPr lang="en-US" sz="1600" i="1" dirty="0" smtClean="0"/>
              <a:t>Funding source</a:t>
            </a:r>
          </a:p>
        </p:txBody>
      </p:sp>
      <p:pic>
        <p:nvPicPr>
          <p:cNvPr id="49" name="Picture 48" descr="ctay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0" y="1746448"/>
            <a:ext cx="600441" cy="723111"/>
          </a:xfrm>
          <a:prstGeom prst="rect">
            <a:avLst/>
          </a:prstGeom>
        </p:spPr>
      </p:pic>
      <p:pic>
        <p:nvPicPr>
          <p:cNvPr id="50" name="Picture 49" descr="jmart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71" y="2604292"/>
            <a:ext cx="641486" cy="733127"/>
          </a:xfrm>
          <a:prstGeom prst="rect">
            <a:avLst/>
          </a:prstGeom>
        </p:spPr>
      </p:pic>
      <p:pic>
        <p:nvPicPr>
          <p:cNvPr id="51" name="Picture 50" descr="mmitrev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65" y="3652240"/>
            <a:ext cx="691382" cy="758524"/>
          </a:xfrm>
          <a:prstGeom prst="rect">
            <a:avLst/>
          </a:prstGeom>
        </p:spPr>
      </p:pic>
      <p:pic>
        <p:nvPicPr>
          <p:cNvPr id="52" name="Picture 51" descr="sabubuc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71" y="1746448"/>
            <a:ext cx="627339" cy="716959"/>
          </a:xfrm>
          <a:prstGeom prst="rect">
            <a:avLst/>
          </a:prstGeom>
        </p:spPr>
      </p:pic>
      <p:pic>
        <p:nvPicPr>
          <p:cNvPr id="53" name="Picture 52" descr="twyli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921344"/>
            <a:ext cx="731257" cy="716959"/>
          </a:xfrm>
          <a:prstGeom prst="rect">
            <a:avLst/>
          </a:prstGeom>
        </p:spPr>
      </p:pic>
      <p:pic>
        <p:nvPicPr>
          <p:cNvPr id="54" name="Picture 53" descr="yyi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914796"/>
            <a:ext cx="689341" cy="716959"/>
          </a:xfrm>
          <a:prstGeom prst="rect">
            <a:avLst/>
          </a:prstGeom>
        </p:spPr>
      </p:pic>
      <p:pic>
        <p:nvPicPr>
          <p:cNvPr id="55" name="Picture 54" descr="zwan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603715"/>
            <a:ext cx="689341" cy="72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8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3" y="34924"/>
            <a:ext cx="8636000" cy="739775"/>
          </a:xfrm>
        </p:spPr>
        <p:txBody>
          <a:bodyPr/>
          <a:lstStyle/>
          <a:p>
            <a:r>
              <a:rPr lang="en-US" dirty="0" smtClean="0"/>
              <a:t>Data Navigation: </a:t>
            </a:r>
            <a:r>
              <a:rPr lang="en-US" dirty="0" smtClean="0">
                <a:solidFill>
                  <a:srgbClr val="FF0000"/>
                </a:solidFill>
              </a:rPr>
              <a:t>Data Analysis &amp; Comparative Genomics Portals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pic>
        <p:nvPicPr>
          <p:cNvPr id="8" name="Picture 7" descr="DataAnalysis_NemaPa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4" y="1481385"/>
            <a:ext cx="7404100" cy="32675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 descr="DataAnalysis_HelmC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2" y="3795351"/>
            <a:ext cx="7404101" cy="193150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7183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Overview: Home Page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55" y="6550223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6134" y="6558458"/>
            <a:ext cx="179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nematode.net</a:t>
            </a:r>
            <a:endParaRPr lang="en-US" sz="1400" dirty="0"/>
          </a:p>
        </p:txBody>
      </p:sp>
      <p:sp>
        <p:nvSpPr>
          <p:cNvPr id="7" name="Left Brace 6"/>
          <p:cNvSpPr/>
          <p:nvPr/>
        </p:nvSpPr>
        <p:spPr>
          <a:xfrm>
            <a:off x="2044700" y="3975100"/>
            <a:ext cx="304800" cy="5588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6783573" y="3801110"/>
            <a:ext cx="304800" cy="4241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Left Brace 8"/>
          <p:cNvSpPr/>
          <p:nvPr/>
        </p:nvSpPr>
        <p:spPr>
          <a:xfrm rot="5400000">
            <a:off x="4782436" y="-573479"/>
            <a:ext cx="304802" cy="357047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6783573" y="4393584"/>
            <a:ext cx="342900" cy="224107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2032000" y="2133600"/>
            <a:ext cx="304800" cy="990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30600" y="729734"/>
            <a:ext cx="296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Analysis Navigation </a:t>
            </a:r>
            <a:r>
              <a:rPr lang="en-US" sz="1800" dirty="0"/>
              <a:t>M</a:t>
            </a:r>
            <a:r>
              <a:rPr lang="en-US" sz="1800" dirty="0" smtClean="0"/>
              <a:t>enus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166675" y="2325806"/>
            <a:ext cx="92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News</a:t>
            </a:r>
          </a:p>
          <a:p>
            <a:r>
              <a:rPr lang="en-US" sz="1800" dirty="0"/>
              <a:t>B</a:t>
            </a:r>
            <a:r>
              <a:rPr lang="en-US" sz="1800" dirty="0" smtClean="0"/>
              <a:t>anner</a:t>
            </a:r>
            <a:endParaRPr lang="en-US" sz="1800" dirty="0"/>
          </a:p>
        </p:txBody>
      </p:sp>
      <p:sp>
        <p:nvSpPr>
          <p:cNvPr id="15" name="Left Brace 14"/>
          <p:cNvSpPr/>
          <p:nvPr/>
        </p:nvSpPr>
        <p:spPr>
          <a:xfrm>
            <a:off x="2032000" y="3338830"/>
            <a:ext cx="304800" cy="51180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8998" y="3204308"/>
            <a:ext cx="135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Community</a:t>
            </a:r>
          </a:p>
          <a:p>
            <a:r>
              <a:rPr lang="en-US" sz="1800" dirty="0"/>
              <a:t>R</a:t>
            </a:r>
            <a:r>
              <a:rPr lang="en-US" sz="1800" dirty="0" smtClean="0"/>
              <a:t>esources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02321" y="3809345"/>
            <a:ext cx="1005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Species</a:t>
            </a:r>
          </a:p>
          <a:p>
            <a:r>
              <a:rPr lang="en-US" sz="1800" dirty="0" smtClean="0"/>
              <a:t>Hub</a:t>
            </a:r>
          </a:p>
          <a:p>
            <a:r>
              <a:rPr lang="en-US" sz="1800" dirty="0"/>
              <a:t>M</a:t>
            </a:r>
            <a:r>
              <a:rPr lang="en-US" sz="1800" dirty="0" smtClean="0"/>
              <a:t>enus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7088373" y="3671053"/>
            <a:ext cx="163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Nematode.net</a:t>
            </a:r>
            <a:endParaRPr lang="en-US" sz="1800" dirty="0" smtClean="0"/>
          </a:p>
          <a:p>
            <a:r>
              <a:rPr lang="en-US" sz="1800" dirty="0"/>
              <a:t>C</a:t>
            </a:r>
            <a:r>
              <a:rPr lang="en-US" sz="1800" dirty="0" smtClean="0"/>
              <a:t>itation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126473" y="5168900"/>
            <a:ext cx="90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Project</a:t>
            </a:r>
          </a:p>
          <a:p>
            <a:r>
              <a:rPr lang="en-US" sz="1800" dirty="0"/>
              <a:t>S</a:t>
            </a:r>
            <a:r>
              <a:rPr lang="en-US" sz="1800" dirty="0" smtClean="0"/>
              <a:t>tatus</a:t>
            </a:r>
            <a:endParaRPr lang="en-US" sz="1800" dirty="0"/>
          </a:p>
        </p:txBody>
      </p:sp>
      <p:pic>
        <p:nvPicPr>
          <p:cNvPr id="6" name="Picture 5" descr="SiteOverview_Home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9" y="1439087"/>
            <a:ext cx="4267785" cy="5168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734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GI_PPT_template_4-3">
  <a:themeElements>
    <a:clrScheme name="Genome Institute">
      <a:dk1>
        <a:srgbClr val="26261E"/>
      </a:dk1>
      <a:lt1>
        <a:sysClr val="window" lastClr="FFFFFF"/>
      </a:lt1>
      <a:dk2>
        <a:srgbClr val="2A3D13"/>
      </a:dk2>
      <a:lt2>
        <a:srgbClr val="F8FFEE"/>
      </a:lt2>
      <a:accent1>
        <a:srgbClr val="3F8FAB"/>
      </a:accent1>
      <a:accent2>
        <a:srgbClr val="910010"/>
      </a:accent2>
      <a:accent3>
        <a:srgbClr val="7CBE30"/>
      </a:accent3>
      <a:accent4>
        <a:srgbClr val="3C1052"/>
      </a:accent4>
      <a:accent5>
        <a:srgbClr val="53BFE4"/>
      </a:accent5>
      <a:accent6>
        <a:srgbClr val="B63712"/>
      </a:accent6>
      <a:hlink>
        <a:srgbClr val="5148EB"/>
      </a:hlink>
      <a:folHlink>
        <a:srgbClr val="6B1C6D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127342</TotalTime>
  <Words>1201</Words>
  <Application>Microsoft Macintosh PowerPoint</Application>
  <PresentationFormat>On-screen Show (4:3)</PresentationFormat>
  <Paragraphs>304</Paragraphs>
  <Slides>71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TGI_PPT_template_4-3</vt:lpstr>
      <vt:lpstr>Nematode.net: A Community Resource for Nematologists</vt:lpstr>
      <vt:lpstr>Introduction</vt:lpstr>
      <vt:lpstr>Outline of Talk</vt:lpstr>
      <vt:lpstr>Data Navigation: On-Ramps</vt:lpstr>
      <vt:lpstr>Data Navigation: Organism-Centric Portals</vt:lpstr>
      <vt:lpstr>Data Navigation: Species Hubs</vt:lpstr>
      <vt:lpstr>Data Navigation: Data-Mining Portals</vt:lpstr>
      <vt:lpstr>Data Navigation: Data Analysis &amp; Comparative Genomics Portals</vt:lpstr>
      <vt:lpstr>Site Overview: Home Page</vt:lpstr>
      <vt:lpstr>Site Overview: Home Menu</vt:lpstr>
      <vt:lpstr>Site Overview: Species Hub</vt:lpstr>
      <vt:lpstr>Site Overview: NemaGene Cluster Search</vt:lpstr>
      <vt:lpstr>Site Overview: NemaGene Cluster Search Interface</vt:lpstr>
      <vt:lpstr>Site Overview: Querying NemaGene Clusters</vt:lpstr>
      <vt:lpstr>Site Overview: NemaGene Gene Table</vt:lpstr>
      <vt:lpstr>Site Overview: NemaGene Gene Table Data</vt:lpstr>
      <vt:lpstr>Site Overview: NemaGene Gene Table Legend</vt:lpstr>
      <vt:lpstr>Site Overview: NemaGene Gene Table Display</vt:lpstr>
      <vt:lpstr>Site Overview: NemaPath</vt:lpstr>
      <vt:lpstr>Site Overview: NemaPath View Selection</vt:lpstr>
      <vt:lpstr>Site Overview: NemaPath Species Comparisons</vt:lpstr>
      <vt:lpstr>Site Overview: NemaPath Species Cutoff Selection</vt:lpstr>
      <vt:lpstr>Site Overview: NemaPath Pathway Selection</vt:lpstr>
      <vt:lpstr>Site Overview: NemaPath Pathway Visualization</vt:lpstr>
      <vt:lpstr>Site Overview: NemaPath Comparative View</vt:lpstr>
      <vt:lpstr>Site Overview: NemaPath Pathway Clade View</vt:lpstr>
      <vt:lpstr>Site Overview: NemaPath Pathway Host View</vt:lpstr>
      <vt:lpstr>Site Overview: NemaPath Pathway Stage View</vt:lpstr>
      <vt:lpstr>Site Overview: HelmCoP</vt:lpstr>
      <vt:lpstr>Site Overview: HelmCoP Gene Search</vt:lpstr>
      <vt:lpstr>Site Overview: HelmCoP Ortholog Search</vt:lpstr>
      <vt:lpstr>Site Overview: HelmCoP Filters &amp; Output settings</vt:lpstr>
      <vt:lpstr>Site Overview: HelmCoP Results</vt:lpstr>
      <vt:lpstr>Site Overview: HelmCoP BLAST</vt:lpstr>
      <vt:lpstr>Site Overview: NemaBLAST</vt:lpstr>
      <vt:lpstr>Site Overview: NemaBLAST vs Reads</vt:lpstr>
      <vt:lpstr>Site Overview: NemaBLAST vs Transcripts &amp; Genes</vt:lpstr>
      <vt:lpstr>Site Overview: NemaBLAST Request Status</vt:lpstr>
      <vt:lpstr>Site Overview: NemaSNP</vt:lpstr>
      <vt:lpstr>Site Overview: NemaSNP Region Selection</vt:lpstr>
      <vt:lpstr>Site Overview: NemaSNP Detail View</vt:lpstr>
      <vt:lpstr>Site Overview: NemaBrowse</vt:lpstr>
      <vt:lpstr>Site Overview: NemaBrowse Gene View</vt:lpstr>
      <vt:lpstr>Site Overview: GO Associations</vt:lpstr>
      <vt:lpstr>Site Overview: GO Associations AmiGO</vt:lpstr>
      <vt:lpstr>Site Overview: GO Association Term Search</vt:lpstr>
      <vt:lpstr>Site Overview: NemFam</vt:lpstr>
      <vt:lpstr>Site Overview: NemFam Advanced Search</vt:lpstr>
      <vt:lpstr>Site Overview: NemFam View</vt:lpstr>
      <vt:lpstr>Site Overview: Transcript Assembly Data</vt:lpstr>
      <vt:lpstr>Site Overview: Isotigs &amp; Isogroups</vt:lpstr>
      <vt:lpstr>Site Overview: Codon Usage Tables</vt:lpstr>
      <vt:lpstr>Site Overview: EST Cluster Data</vt:lpstr>
      <vt:lpstr>Site Overview: Intestinal Transcriptome Data</vt:lpstr>
      <vt:lpstr>Site Overview: Gene Expression Data</vt:lpstr>
      <vt:lpstr>Hosted Datasets: Summary</vt:lpstr>
      <vt:lpstr>Hosted Datasets: NemaGene</vt:lpstr>
      <vt:lpstr>Hosted Datasets: NemaGene Related Publications</vt:lpstr>
      <vt:lpstr>Hosted Datasets: HelmCoP</vt:lpstr>
      <vt:lpstr>Hosted Datasets: HelmCoP Related Publications</vt:lpstr>
      <vt:lpstr>Hosted Datasets: NemFam</vt:lpstr>
      <vt:lpstr>Hosted Datasets: NemFam Related Publications</vt:lpstr>
      <vt:lpstr>Hosted Datasets: Gene Expression Data</vt:lpstr>
      <vt:lpstr>Hosted Datasets: Expression Data Related Publications</vt:lpstr>
      <vt:lpstr>Hosted Datasets: Nematode Genomes</vt:lpstr>
      <vt:lpstr>Hosted Datasets: Nematode Genome Related Publications</vt:lpstr>
      <vt:lpstr>Hosted Datasets: Publication Datasets</vt:lpstr>
      <vt:lpstr>Hosted Datasets: Several Publications With Hosted Data</vt:lpstr>
      <vt:lpstr>Upcoming Nematode Projects</vt:lpstr>
      <vt:lpstr>Upcoming Nematode Projects: Collaborator &amp; Collection Sites</vt:lpstr>
      <vt:lpstr>Nematode.net Staff &amp; Alumni</vt:lpstr>
    </vt:vector>
  </TitlesOfParts>
  <Company>Washington University School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McMichael</dc:creator>
  <cp:lastModifiedBy>John Martin</cp:lastModifiedBy>
  <cp:revision>970</cp:revision>
  <dcterms:created xsi:type="dcterms:W3CDTF">2011-07-25T18:02:29Z</dcterms:created>
  <dcterms:modified xsi:type="dcterms:W3CDTF">2013-05-11T00:22:41Z</dcterms:modified>
</cp:coreProperties>
</file>